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7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D9F84-A0E2-F8DE-D963-07D89E213AF9}" v="7" dt="2025-04-06T00:58:42.071"/>
    <p1510:client id="{3744A4D0-1A1A-6BC4-2B3C-C1AE99DFBEE9}" v="112" dt="2025-04-05T21:06:57.597"/>
    <p1510:client id="{4BF0E6DB-8A5B-BD24-BC73-817DFE8B8EB4}" v="79" dt="2025-04-05T21:25:04.804"/>
    <p1510:client id="{9AC0BA8C-9871-9BCA-FCFB-68A76ED5C794}" v="15" dt="2025-04-05T21:09:22.525"/>
    <p1510:client id="{9E91024F-F81C-FC57-3498-52F254D9BF44}" v="5" dt="2025-04-06T01:18:10.075"/>
    <p1510:client id="{C6086131-0B49-1173-B7B5-4809CFF5BF97}" v="538" dt="2025-04-05T20:50:36.675"/>
    <p1510:client id="{EBC2FC9E-D137-489F-0BA7-99EFD8A9E38F}" v="4" dt="2025-04-05T20:51:35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05.04.2025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43C48B49-6135-48B6-AC0F-97E5D8D1F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1711" y="1031590"/>
            <a:ext cx="10861937" cy="2402006"/>
          </a:xfrm>
        </p:spPr>
        <p:txBody>
          <a:bodyPr anchor="b">
            <a:normAutofit/>
          </a:bodyPr>
          <a:lstStyle/>
          <a:p>
            <a:pPr algn="l"/>
            <a:r>
              <a:rPr lang="de-DE" sz="4800" b="1" err="1">
                <a:latin typeface="Gill Sans MT"/>
                <a:ea typeface="+mj-lt"/>
                <a:cs typeface="+mj-lt"/>
              </a:rPr>
              <a:t>Apresentação</a:t>
            </a:r>
            <a:r>
              <a:rPr lang="de-DE" sz="4800" b="1" dirty="0">
                <a:latin typeface="Gill Sans MT"/>
                <a:ea typeface="+mj-lt"/>
                <a:cs typeface="+mj-lt"/>
              </a:rPr>
              <a:t> do </a:t>
            </a:r>
            <a:r>
              <a:rPr lang="de-DE" sz="4800" b="1" err="1">
                <a:latin typeface="Gill Sans MT"/>
                <a:ea typeface="+mj-lt"/>
                <a:cs typeface="+mj-lt"/>
              </a:rPr>
              <a:t>Projeto</a:t>
            </a:r>
            <a:r>
              <a:rPr lang="de-DE" sz="4800" b="1" dirty="0">
                <a:latin typeface="Gill Sans MT"/>
                <a:ea typeface="+mj-lt"/>
                <a:cs typeface="+mj-lt"/>
              </a:rPr>
              <a:t>: </a:t>
            </a:r>
            <a:r>
              <a:rPr lang="de-DE" sz="4800" b="1" err="1">
                <a:latin typeface="Gill Sans MT"/>
                <a:ea typeface="+mj-lt"/>
                <a:cs typeface="+mj-lt"/>
              </a:rPr>
              <a:t>Sistema</a:t>
            </a:r>
            <a:r>
              <a:rPr lang="de-DE" sz="4800" b="1" dirty="0">
                <a:latin typeface="Gill Sans MT"/>
                <a:ea typeface="+mj-lt"/>
                <a:cs typeface="+mj-lt"/>
              </a:rPr>
              <a:t> de </a:t>
            </a:r>
            <a:r>
              <a:rPr lang="de-DE" sz="4800" b="1" err="1">
                <a:latin typeface="Gill Sans MT"/>
                <a:ea typeface="+mj-lt"/>
                <a:cs typeface="+mj-lt"/>
              </a:rPr>
              <a:t>Cadastro</a:t>
            </a:r>
            <a:r>
              <a:rPr lang="de-DE" sz="4800" b="1" dirty="0">
                <a:latin typeface="Gill Sans MT"/>
                <a:ea typeface="+mj-lt"/>
                <a:cs typeface="+mj-lt"/>
              </a:rPr>
              <a:t> de Amigos (CRUD + Login)</a:t>
            </a:r>
            <a:endParaRPr lang="pt-BR" sz="4800" b="1" dirty="0">
              <a:latin typeface="Gill Sans M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8" y="4374554"/>
            <a:ext cx="12192007" cy="248344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40655" y="4374554"/>
            <a:ext cx="4051344" cy="2483446"/>
          </a:xfrm>
          <a:prstGeom prst="rect">
            <a:avLst/>
          </a:prstGeom>
          <a:gradFill>
            <a:gsLst>
              <a:gs pos="4000">
                <a:schemeClr val="accent1">
                  <a:alpha val="21000"/>
                </a:schemeClr>
              </a:gs>
              <a:gs pos="83000">
                <a:schemeClr val="accent1">
                  <a:lumMod val="50000"/>
                  <a:alpha val="61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256AC18-FB41-4977-8B0C-F5082335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379429"/>
            <a:ext cx="12191984" cy="1953928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4380927"/>
            <a:ext cx="12192000" cy="2019443"/>
          </a:xfrm>
          <a:prstGeom prst="rect">
            <a:avLst/>
          </a:prstGeom>
          <a:gradFill>
            <a:gsLst>
              <a:gs pos="32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29765" y="4892722"/>
            <a:ext cx="6387155" cy="1078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b="1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Por</a:t>
            </a:r>
            <a:r>
              <a:rPr lang="de-DE" b="1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: Gabi – Disciplina: </a:t>
            </a:r>
            <a:r>
              <a:rPr lang="de-DE" b="1" err="1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Programação</a:t>
            </a:r>
            <a:r>
              <a:rPr lang="de-DE" b="1" dirty="0">
                <a:solidFill>
                  <a:srgbClr val="FFFFFF"/>
                </a:solidFill>
                <a:latin typeface="Gill Sans MT"/>
                <a:ea typeface="+mn-lt"/>
                <a:cs typeface="+mn-lt"/>
              </a:rPr>
              <a:t> Web II</a:t>
            </a:r>
            <a:endParaRPr lang="pt-BR" b="1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6C510D-771B-99D3-2758-CC0D3EAD7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1642969"/>
          </a:xfrm>
        </p:spPr>
        <p:txBody>
          <a:bodyPr anchor="b">
            <a:normAutofit/>
          </a:bodyPr>
          <a:lstStyle/>
          <a:p>
            <a:r>
              <a:rPr lang="pt-BR" sz="4000" b="1" dirty="0">
                <a:latin typeface="Gill Sans MT"/>
                <a:ea typeface="+mj-lt"/>
                <a:cs typeface="+mj-lt"/>
              </a:rPr>
              <a:t>Agradecimentos &amp; Encerramento</a:t>
            </a:r>
            <a:endParaRPr lang="pt-BR" sz="4000" b="1" dirty="0">
              <a:latin typeface="Gill Sans MT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CFF376A-8BF0-B83E-29F2-9E8150DC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543669"/>
            <a:ext cx="9688296" cy="3454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Obrigada por acompanharem minha apresentação!  </a:t>
            </a:r>
            <a:endParaRPr lang="pt-BR" sz="2000" b="1">
              <a:latin typeface="Gill Sans MT"/>
            </a:endParaRPr>
          </a:p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Fico feliz em mostrar o que aprendi e cresci ao longo do curso.</a:t>
            </a:r>
            <a:endParaRPr lang="pt-BR" b="1" dirty="0">
              <a:latin typeface="Gill Sans MT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52439-8C05-7102-8334-8179F2EDF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</a:rPr>
              <a:t>Objetivo do Projeto</a:t>
            </a:r>
            <a:endParaRPr lang="pt-BR" sz="40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BF64FE-31D7-A553-A38D-036BF9379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132655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Desenvolver um sistema web funcional, com: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Cadastro completo de amigos (CRUD)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Sistema de autenticação com login e senha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Interface amigável e intuitiva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Aplicação prática dos conhecimentos aprendidos em sala de aula</a:t>
            </a:r>
            <a:endParaRPr lang="pt-BR" sz="2000" b="1" dirty="0">
              <a:latin typeface="Gill Sans MT"/>
            </a:endParaRP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78056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633428-D2F4-94DA-ABFA-05D87375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</a:rPr>
              <a:t>Tecnologias Utilizadas</a:t>
            </a:r>
            <a:endParaRPr lang="pt-BR" sz="40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57FB98-2E81-A25F-7783-E44A77733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2266005"/>
            <a:ext cx="9724031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pt-BR" sz="1100" b="1"/>
          </a:p>
          <a:p>
            <a:pPr marL="0" indent="0">
              <a:buNone/>
            </a:pPr>
            <a:r>
              <a:rPr lang="pt-BR" sz="1800" b="1" dirty="0">
                <a:latin typeface="Gill Sans MT"/>
                <a:ea typeface="+mn-lt"/>
                <a:cs typeface="+mn-lt"/>
              </a:rPr>
              <a:t>Front-</a:t>
            </a:r>
            <a:r>
              <a:rPr lang="pt-BR" sz="1800" b="1" err="1">
                <a:latin typeface="Gill Sans MT"/>
                <a:ea typeface="+mn-lt"/>
                <a:cs typeface="+mn-lt"/>
              </a:rPr>
              <a:t>end</a:t>
            </a:r>
            <a:r>
              <a:rPr lang="pt-BR" sz="1800" b="1" dirty="0">
                <a:latin typeface="Gill Sans MT"/>
                <a:ea typeface="+mn-lt"/>
                <a:cs typeface="+mn-lt"/>
              </a:rPr>
              <a:t>:</a:t>
            </a:r>
            <a:endParaRPr lang="pt-BR" sz="1800" b="1" dirty="0">
              <a:latin typeface="Gill Sans MT"/>
            </a:endParaRPr>
          </a:p>
          <a:p>
            <a:r>
              <a:rPr lang="pt-BR" sz="1800" b="1" dirty="0">
                <a:latin typeface="Gill Sans MT"/>
                <a:ea typeface="+mn-lt"/>
                <a:cs typeface="+mn-lt"/>
              </a:rPr>
              <a:t>HTML5</a:t>
            </a:r>
            <a:endParaRPr lang="pt-BR" sz="1800" b="1" dirty="0">
              <a:latin typeface="Gill Sans MT"/>
            </a:endParaRPr>
          </a:p>
          <a:p>
            <a:r>
              <a:rPr lang="pt-BR" sz="1800" b="1" dirty="0">
                <a:latin typeface="Gill Sans MT"/>
                <a:ea typeface="+mn-lt"/>
                <a:cs typeface="+mn-lt"/>
              </a:rPr>
              <a:t>CSS3</a:t>
            </a:r>
            <a:endParaRPr lang="pt-BR" sz="1800" b="1" dirty="0">
              <a:latin typeface="Gill Sans MT"/>
            </a:endParaRPr>
          </a:p>
          <a:p>
            <a:r>
              <a:rPr lang="pt-BR" sz="1800" b="1" err="1">
                <a:latin typeface="Gill Sans MT"/>
                <a:ea typeface="+mn-lt"/>
                <a:cs typeface="+mn-lt"/>
              </a:rPr>
              <a:t>JavaScript</a:t>
            </a:r>
            <a:r>
              <a:rPr lang="pt-BR" sz="1800" b="1" dirty="0">
                <a:latin typeface="Gill Sans MT"/>
                <a:ea typeface="+mn-lt"/>
                <a:cs typeface="+mn-lt"/>
              </a:rPr>
              <a:t> (puro ou com biblioteca como </a:t>
            </a:r>
            <a:r>
              <a:rPr lang="pt-BR" sz="1800" b="1" err="1">
                <a:latin typeface="Gill Sans MT"/>
                <a:ea typeface="+mn-lt"/>
                <a:cs typeface="+mn-lt"/>
              </a:rPr>
              <a:t>jQuery</a:t>
            </a:r>
            <a:r>
              <a:rPr lang="pt-BR" sz="1800" b="1" dirty="0">
                <a:latin typeface="Gill Sans MT"/>
                <a:ea typeface="+mn-lt"/>
                <a:cs typeface="+mn-lt"/>
              </a:rPr>
              <a:t>)</a:t>
            </a:r>
            <a:endParaRPr lang="pt-BR" sz="1800" b="1" dirty="0">
              <a:latin typeface="Gill Sans MT"/>
            </a:endParaRPr>
          </a:p>
          <a:p>
            <a:pPr marL="0" indent="0">
              <a:buNone/>
            </a:pPr>
            <a:endParaRPr lang="pt-BR" sz="1800" b="1" dirty="0">
              <a:latin typeface="Gill Sans MT"/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1800" b="1" dirty="0">
                <a:latin typeface="Gill Sans MT"/>
                <a:ea typeface="+mn-lt"/>
                <a:cs typeface="+mn-lt"/>
              </a:rPr>
              <a:t>️ Back-</a:t>
            </a:r>
            <a:r>
              <a:rPr lang="pt-BR" sz="1800" b="1" err="1">
                <a:latin typeface="Gill Sans MT"/>
                <a:ea typeface="+mn-lt"/>
                <a:cs typeface="+mn-lt"/>
              </a:rPr>
              <a:t>end</a:t>
            </a:r>
            <a:r>
              <a:rPr lang="pt-BR" sz="1800" b="1" dirty="0">
                <a:latin typeface="Gill Sans MT"/>
                <a:ea typeface="+mn-lt"/>
                <a:cs typeface="+mn-lt"/>
              </a:rPr>
              <a:t>:</a:t>
            </a:r>
            <a:endParaRPr lang="pt-BR" sz="1800" b="1" dirty="0">
              <a:latin typeface="Gill Sans MT"/>
            </a:endParaRPr>
          </a:p>
          <a:p>
            <a:r>
              <a:rPr lang="pt-BR" sz="1800" b="1" dirty="0">
                <a:latin typeface="Gill Sans MT"/>
                <a:ea typeface="+mn-lt"/>
                <a:cs typeface="+mn-lt"/>
              </a:rPr>
              <a:t>PHP (ou outra linguagem usada no curso)</a:t>
            </a:r>
            <a:endParaRPr lang="pt-BR" sz="1800" b="1" dirty="0">
              <a:latin typeface="Gill Sans MT"/>
            </a:endParaRPr>
          </a:p>
          <a:p>
            <a:r>
              <a:rPr lang="pt-BR" sz="1800" b="1" dirty="0">
                <a:latin typeface="Gill Sans MT"/>
                <a:ea typeface="+mn-lt"/>
                <a:cs typeface="+mn-lt"/>
              </a:rPr>
              <a:t>MySQL (Banco de Dados)</a:t>
            </a:r>
            <a:endParaRPr lang="pt-BR" sz="1800" b="1" dirty="0">
              <a:latin typeface="Gill Sans MT"/>
            </a:endParaRPr>
          </a:p>
          <a:p>
            <a:pPr marL="0" indent="0">
              <a:buNone/>
            </a:pPr>
            <a:endParaRPr lang="pt-BR" sz="1800" b="1" dirty="0">
              <a:latin typeface="Gill Sans MT"/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1800" b="1" dirty="0">
                <a:latin typeface="Gill Sans MT"/>
                <a:ea typeface="+mn-lt"/>
                <a:cs typeface="+mn-lt"/>
              </a:rPr>
              <a:t>Segurança:</a:t>
            </a:r>
            <a:endParaRPr lang="pt-BR" sz="1800" b="1" dirty="0">
              <a:latin typeface="Gill Sans MT"/>
            </a:endParaRPr>
          </a:p>
          <a:p>
            <a:r>
              <a:rPr lang="pt-BR" sz="1800" b="1" err="1">
                <a:latin typeface="Gill Sans MT"/>
                <a:ea typeface="+mn-lt"/>
                <a:cs typeface="+mn-lt"/>
              </a:rPr>
              <a:t>Hash</a:t>
            </a:r>
            <a:r>
              <a:rPr lang="pt-BR" sz="1800" b="1" dirty="0">
                <a:latin typeface="Gill Sans MT"/>
                <a:ea typeface="+mn-lt"/>
                <a:cs typeface="+mn-lt"/>
              </a:rPr>
              <a:t> de senha com </a:t>
            </a:r>
            <a:r>
              <a:rPr lang="pt-BR" sz="1800" b="1" err="1">
                <a:latin typeface="Gill Sans MT"/>
              </a:rPr>
              <a:t>password_hash</a:t>
            </a:r>
            <a:r>
              <a:rPr lang="pt-BR" sz="1800" b="1" dirty="0">
                <a:latin typeface="Gill Sans MT"/>
              </a:rPr>
              <a:t>()</a:t>
            </a:r>
          </a:p>
          <a:p>
            <a:r>
              <a:rPr lang="pt-BR" sz="1800" b="1" dirty="0">
                <a:latin typeface="Gill Sans MT"/>
                <a:ea typeface="+mn-lt"/>
                <a:cs typeface="+mn-lt"/>
              </a:rPr>
              <a:t>Validação de sessões com </a:t>
            </a:r>
            <a:r>
              <a:rPr lang="pt-BR" sz="1800" b="1" err="1">
                <a:latin typeface="Gill Sans MT"/>
              </a:rPr>
              <a:t>session_start</a:t>
            </a:r>
            <a:r>
              <a:rPr lang="pt-BR" sz="1800" b="1" dirty="0">
                <a:latin typeface="Gill Sans MT"/>
              </a:rPr>
              <a:t>()</a:t>
            </a:r>
          </a:p>
          <a:p>
            <a:endParaRPr lang="pt-BR" sz="1100"/>
          </a:p>
        </p:txBody>
      </p:sp>
    </p:spTree>
    <p:extLst>
      <p:ext uri="{BB962C8B-B14F-4D97-AF65-F5344CB8AC3E}">
        <p14:creationId xmlns:p14="http://schemas.microsoft.com/office/powerpoint/2010/main" val="23962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95A40C-3481-3973-5C60-04BF75E8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Fluxo de Funcionamento</a:t>
            </a:r>
            <a:endParaRPr lang="pt-BR" sz="40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0FDC0E-9A0E-C6C8-9D70-64A0CF5BF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1712772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Diagrama simples com as etapas: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Tela de login (autenticação)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Tela de cadastro de novo amigo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Visualização de amigos cadastrados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Edição de amigos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Exclusão de amigos</a:t>
            </a:r>
            <a:endParaRPr lang="pt-BR" sz="2000" b="1">
              <a:latin typeface="Gill Sans MT"/>
            </a:endParaRPr>
          </a:p>
          <a:p>
            <a:pPr marL="457200" indent="-457200">
              <a:buAutoNum type="arabicPeriod"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Logout</a:t>
            </a:r>
            <a:endParaRPr lang="pt-BR" sz="2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81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13090-F40C-8225-F745-62CD7881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F13330-BF90-B9AA-6BAF-3431B934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Sistema de Login – Funcionalidades</a:t>
            </a:r>
            <a:endParaRPr lang="pt-BR" sz="4000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84B0F4-5335-ACDB-A2C2-E43F548C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1712772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Tela de Login: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Usuário insere e-mail e senha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Dados verificados no banco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Caso válidos, cria-se uma sessão</a:t>
            </a:r>
            <a:endParaRPr lang="pt-BR" sz="2000" b="1">
              <a:latin typeface="Gill Sans MT"/>
            </a:endParaRPr>
          </a:p>
          <a:p>
            <a:endParaRPr lang="pt-BR" sz="2000" b="1" dirty="0">
              <a:latin typeface="Gill Sans MT"/>
            </a:endParaRPr>
          </a:p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Tela de Cadastro de Usuário: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Cadastro de novos usuários com verificação de dados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Senhas armazenadas com segurança</a:t>
            </a:r>
            <a:endParaRPr lang="pt-BR" sz="2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594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B1E2F7-815B-74F4-BC78-0A6F0C6E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03EAD9-FC15-5F88-60D0-BD6E5DA3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93" y="273661"/>
            <a:ext cx="10344800" cy="1033669"/>
          </a:xfrm>
        </p:spPr>
        <p:txBody>
          <a:bodyPr>
            <a:normAutofit fontScale="90000"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Cadastro de Amigos – Funcionalidades (CRUD)</a:t>
            </a:r>
            <a:endParaRPr lang="pt-BR" sz="40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3E1CBF-07DC-1D38-1B8A-EE9D6FFD3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2307759"/>
            <a:ext cx="9724031" cy="36833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pt-BR" sz="1600" b="1" err="1">
                <a:latin typeface="Gill Sans MT"/>
                <a:ea typeface="+mn-lt"/>
                <a:cs typeface="+mn-lt"/>
              </a:rPr>
              <a:t>Create</a:t>
            </a:r>
            <a:r>
              <a:rPr lang="pt-BR" sz="1600" b="1" dirty="0">
                <a:latin typeface="Gill Sans MT"/>
                <a:ea typeface="+mn-lt"/>
                <a:cs typeface="+mn-lt"/>
              </a:rPr>
              <a:t> (Criar):</a:t>
            </a:r>
            <a:endParaRPr lang="pt-BR" sz="1600" b="1" dirty="0">
              <a:latin typeface="Gill Sans MT"/>
            </a:endParaRP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Formulário para adicionar um novo amigo</a:t>
            </a:r>
            <a:endParaRPr lang="pt-BR" sz="1600" b="1" dirty="0">
              <a:latin typeface="Gill Sans MT"/>
            </a:endParaRP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Campos: Nome, E-mail, Telefone, Observações...</a:t>
            </a:r>
            <a:endParaRPr lang="pt-BR" sz="1600" b="1" dirty="0">
              <a:latin typeface="Gill Sans MT"/>
            </a:endParaRPr>
          </a:p>
          <a:p>
            <a:endParaRPr lang="pt-BR" sz="1600" b="1" dirty="0">
              <a:latin typeface="Gill Sans MT"/>
            </a:endParaRPr>
          </a:p>
          <a:p>
            <a:pPr marL="0" indent="0">
              <a:buNone/>
            </a:pPr>
            <a:r>
              <a:rPr lang="pt-BR" sz="1600" b="1" err="1">
                <a:latin typeface="Gill Sans MT"/>
                <a:ea typeface="+mn-lt"/>
                <a:cs typeface="+mn-lt"/>
              </a:rPr>
              <a:t>Read</a:t>
            </a:r>
            <a:r>
              <a:rPr lang="pt-BR" sz="1600" b="1" dirty="0">
                <a:latin typeface="Gill Sans MT"/>
                <a:ea typeface="+mn-lt"/>
                <a:cs typeface="+mn-lt"/>
              </a:rPr>
              <a:t> (Ler):</a:t>
            </a:r>
            <a:endParaRPr lang="pt-BR" sz="1600" b="1" dirty="0">
              <a:latin typeface="Gill Sans MT"/>
            </a:endParaRP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Lista com todos os amigos cadastrados</a:t>
            </a:r>
            <a:endParaRPr lang="pt-BR" sz="1600" b="1" dirty="0">
              <a:latin typeface="Gill Sans MT"/>
            </a:endParaRP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Possibilidade de busca/filtro</a:t>
            </a:r>
            <a:endParaRPr lang="pt-BR" sz="1600" b="1" dirty="0">
              <a:latin typeface="Gill Sans MT"/>
            </a:endParaRPr>
          </a:p>
          <a:p>
            <a:endParaRPr lang="pt-BR" sz="1600" b="1" dirty="0">
              <a:latin typeface="Gill Sans MT"/>
            </a:endParaRPr>
          </a:p>
          <a:p>
            <a:pPr marL="0" indent="0">
              <a:buNone/>
            </a:pPr>
            <a:r>
              <a:rPr lang="pt-BR" sz="1600" b="1" dirty="0">
                <a:latin typeface="Gill Sans MT"/>
                <a:ea typeface="+mn-lt"/>
                <a:cs typeface="+mn-lt"/>
              </a:rPr>
              <a:t>Update (Atualizar):</a:t>
            </a: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Botão "Editar" que leva a um formulário com dados </a:t>
            </a:r>
            <a:r>
              <a:rPr lang="pt-BR" sz="1600" b="1" err="1">
                <a:latin typeface="Gill Sans MT"/>
                <a:ea typeface="+mn-lt"/>
                <a:cs typeface="+mn-lt"/>
              </a:rPr>
              <a:t>pré</a:t>
            </a:r>
            <a:r>
              <a:rPr lang="pt-BR" sz="1600" b="1" dirty="0">
                <a:latin typeface="Gill Sans MT"/>
                <a:ea typeface="+mn-lt"/>
                <a:cs typeface="+mn-lt"/>
              </a:rPr>
              <a:t>-preenchidos</a:t>
            </a:r>
            <a:endParaRPr lang="pt-BR" sz="1600" b="1" dirty="0">
              <a:latin typeface="Gill Sans MT"/>
            </a:endParaRPr>
          </a:p>
          <a:p>
            <a:pPr marL="0" indent="0">
              <a:buNone/>
            </a:pPr>
            <a:endParaRPr lang="pt-BR" sz="1600" b="1" dirty="0">
              <a:latin typeface="Gill Sans MT"/>
            </a:endParaRPr>
          </a:p>
          <a:p>
            <a:pPr marL="0" indent="0">
              <a:buNone/>
            </a:pPr>
            <a:r>
              <a:rPr lang="pt-BR" sz="1600" b="1" dirty="0">
                <a:latin typeface="Gill Sans MT"/>
                <a:ea typeface="+mn-lt"/>
                <a:cs typeface="+mn-lt"/>
              </a:rPr>
              <a:t>Delete (Excluir):</a:t>
            </a:r>
            <a:endParaRPr lang="pt-BR" sz="1600" b="1" dirty="0">
              <a:latin typeface="Gill Sans MT"/>
            </a:endParaRPr>
          </a:p>
          <a:p>
            <a:r>
              <a:rPr lang="pt-BR" sz="1600" b="1" dirty="0">
                <a:latin typeface="Gill Sans MT"/>
                <a:ea typeface="+mn-lt"/>
                <a:cs typeface="+mn-lt"/>
              </a:rPr>
              <a:t>Botão "Excluir" que remove o registro após confirmação</a:t>
            </a:r>
            <a:endParaRPr lang="pt-BR" sz="16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435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2286A9-88C0-CBEF-AD82-85162FBA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37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Demonstração do Sistema</a:t>
            </a:r>
            <a:endParaRPr lang="pt-BR" sz="3700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3" name="gravacao-de-tela-2025-04-05-215352_BIgpWm9l">
            <a:hlinkClick r:id="" action="ppaction://media"/>
            <a:extLst>
              <a:ext uri="{FF2B5EF4-FFF2-40B4-BE49-F238E27FC236}">
                <a16:creationId xmlns:a16="http://schemas.microsoft.com/office/drawing/2014/main" id="{345B8514-A436-CA96-A622-1677AD46F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3747" y="1719198"/>
            <a:ext cx="8594943" cy="48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9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E1702C-06DC-E816-CFAF-91A29ED5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Desafios e Aprendizados</a:t>
            </a:r>
            <a:endParaRPr lang="pt-BR" sz="40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DE7849-6773-D1C4-DDC3-155C5B182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2015485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1700" b="1" dirty="0">
                <a:latin typeface="Gill Sans MT"/>
                <a:ea typeface="+mn-lt"/>
                <a:cs typeface="+mn-lt"/>
              </a:rPr>
              <a:t>Desafios: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Lidar com segurança no login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Validações de formulário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Conectar com o banco de dados</a:t>
            </a:r>
            <a:endParaRPr lang="pt-BR" sz="1700" b="1">
              <a:latin typeface="Gill Sans MT"/>
            </a:endParaRPr>
          </a:p>
          <a:p>
            <a:endParaRPr lang="pt-BR" sz="1700" b="1" dirty="0">
              <a:latin typeface="Gill Sans MT"/>
            </a:endParaRPr>
          </a:p>
          <a:p>
            <a:pPr marL="0" indent="0">
              <a:buNone/>
            </a:pPr>
            <a:r>
              <a:rPr lang="pt-BR" sz="1700" b="1" dirty="0">
                <a:latin typeface="Gill Sans MT"/>
                <a:ea typeface="+mn-lt"/>
                <a:cs typeface="+mn-lt"/>
              </a:rPr>
              <a:t>Aprendizados: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Criação de CRUD completo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Noções de segurança com senhas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Organização do código e reaproveitamento</a:t>
            </a:r>
            <a:endParaRPr lang="pt-BR" sz="1700" b="1">
              <a:latin typeface="Gill Sans MT"/>
            </a:endParaRPr>
          </a:p>
          <a:p>
            <a:r>
              <a:rPr lang="pt-BR" sz="1700" b="1" dirty="0">
                <a:latin typeface="Gill Sans MT"/>
                <a:ea typeface="+mn-lt"/>
                <a:cs typeface="+mn-lt"/>
              </a:rPr>
              <a:t>Uso de </a:t>
            </a:r>
            <a:r>
              <a:rPr lang="pt-BR" sz="1700" b="1" err="1">
                <a:latin typeface="Gill Sans MT"/>
                <a:ea typeface="+mn-lt"/>
                <a:cs typeface="+mn-lt"/>
              </a:rPr>
              <a:t>sessions</a:t>
            </a:r>
            <a:r>
              <a:rPr lang="pt-BR" sz="1700" b="1" dirty="0">
                <a:latin typeface="Gill Sans MT"/>
                <a:ea typeface="+mn-lt"/>
                <a:cs typeface="+mn-lt"/>
              </a:rPr>
              <a:t> e controle de acesso</a:t>
            </a:r>
            <a:endParaRPr lang="pt-BR" sz="1700" dirty="0">
              <a:latin typeface="Gill Sans MT"/>
            </a:endParaRPr>
          </a:p>
          <a:p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3737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2E0642-C7D2-AF5B-1014-BB4EB3CB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rgbClr val="FFFFFF"/>
                </a:solidFill>
                <a:latin typeface="Gill Sans MT"/>
                <a:ea typeface="+mj-lt"/>
                <a:cs typeface="+mj-lt"/>
              </a:rPr>
              <a:t>Próximos Passos e Melhorias Futuras</a:t>
            </a:r>
            <a:endParaRPr lang="pt-BR" sz="4000" b="1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7BA86F-00DD-87B1-9BAF-2DF4DCC2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2" y="1326553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pt-BR" sz="2000" b="1" dirty="0">
                <a:latin typeface="Gill Sans MT"/>
                <a:ea typeface="+mn-lt"/>
                <a:cs typeface="+mn-lt"/>
              </a:rPr>
              <a:t>Melhorias que podem ser aplicadas: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Responsividade com CSS Flex/Grid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Uso de frameworks como </a:t>
            </a:r>
            <a:r>
              <a:rPr lang="pt-BR" sz="2000" b="1" err="1">
                <a:latin typeface="Gill Sans MT"/>
                <a:ea typeface="+mn-lt"/>
                <a:cs typeface="+mn-lt"/>
              </a:rPr>
              <a:t>Bootstrap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Upload de fotos para os amigos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Sistema de recuperação de senha</a:t>
            </a:r>
            <a:endParaRPr lang="pt-BR" sz="2000" b="1">
              <a:latin typeface="Gill Sans MT"/>
            </a:endParaRPr>
          </a:p>
          <a:p>
            <a:r>
              <a:rPr lang="pt-BR" sz="2000" b="1" dirty="0">
                <a:latin typeface="Gill Sans MT"/>
                <a:ea typeface="+mn-lt"/>
                <a:cs typeface="+mn-lt"/>
              </a:rPr>
              <a:t>Uso de AJAX para experiência mais fluida</a:t>
            </a:r>
            <a:endParaRPr lang="pt-BR" sz="2000" b="1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74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Tema do Office</vt:lpstr>
      <vt:lpstr>Apresentação do Projeto: Sistema de Cadastro de Amigos (CRUD + Login)</vt:lpstr>
      <vt:lpstr>Objetivo do Projeto</vt:lpstr>
      <vt:lpstr>Tecnologias Utilizadas</vt:lpstr>
      <vt:lpstr>Fluxo de Funcionamento</vt:lpstr>
      <vt:lpstr>Sistema de Login – Funcionalidades</vt:lpstr>
      <vt:lpstr>Cadastro de Amigos – Funcionalidades (CRUD)</vt:lpstr>
      <vt:lpstr>Demonstração do Sistema</vt:lpstr>
      <vt:lpstr>Desafios e Aprendizados</vt:lpstr>
      <vt:lpstr>Próximos Passos e Melhorias Futuras</vt:lpstr>
      <vt:lpstr>Agradecimentos &amp; Encerramento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328</cp:revision>
  <dcterms:created xsi:type="dcterms:W3CDTF">2025-04-05T20:19:19Z</dcterms:created>
  <dcterms:modified xsi:type="dcterms:W3CDTF">2025-04-06T01:18:29Z</dcterms:modified>
</cp:coreProperties>
</file>